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75" r:id="rId4"/>
    <p:sldId id="312" r:id="rId5"/>
    <p:sldId id="316" r:id="rId6"/>
    <p:sldId id="317" r:id="rId7"/>
    <p:sldId id="313" r:id="rId8"/>
    <p:sldId id="318" r:id="rId9"/>
    <p:sldId id="319" r:id="rId10"/>
    <p:sldId id="320" r:id="rId11"/>
    <p:sldId id="321" r:id="rId12"/>
    <p:sldId id="314" r:id="rId13"/>
    <p:sldId id="323" r:id="rId14"/>
    <p:sldId id="324" r:id="rId15"/>
    <p:sldId id="325" r:id="rId16"/>
    <p:sldId id="326" r:id="rId17"/>
    <p:sldId id="327" r:id="rId18"/>
    <p:sldId id="328" r:id="rId19"/>
    <p:sldId id="264" r:id="rId20"/>
  </p:sldIdLst>
  <p:sldSz cx="12192000" cy="6858000"/>
  <p:notesSz cx="6858000" cy="9144000"/>
  <p:embeddedFontLst>
    <p:embeddedFont>
      <p:font typeface="나눔스퀘어_ac" panose="020B0600000101010101" pitchFamily="50" charset="-127"/>
      <p:regular r:id="rId22"/>
    </p:embeddedFont>
    <p:embeddedFont>
      <p:font typeface="나눔스퀘어_ac Bold" panose="020B0600000101010101" pitchFamily="50" charset="-127"/>
      <p:bold r:id="rId23"/>
    </p:embeddedFont>
    <p:embeddedFont>
      <p:font typeface="나눔스퀘어_ac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custDataLst>
    <p:tags r:id="rId2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002"/>
    <a:srgbClr val="0B225C"/>
    <a:srgbClr val="FF6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35" y="51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4B8E7-777E-4FA5-A7A5-72E30D9C4558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F84E5-4277-41AA-9ADC-8E04735D4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1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>
            <a:extLst>
              <a:ext uri="{FF2B5EF4-FFF2-40B4-BE49-F238E27FC236}">
                <a16:creationId xmlns:a16="http://schemas.microsoft.com/office/drawing/2014/main" id="{7CD2CB06-AB0D-CBE7-B7BA-C31C0F3CE5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5993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2" name="개체 11" hidden="1">
                        <a:extLst>
                          <a:ext uri="{FF2B5EF4-FFF2-40B4-BE49-F238E27FC236}">
                            <a16:creationId xmlns:a16="http://schemas.microsoft.com/office/drawing/2014/main" id="{7CD2CB06-AB0D-CBE7-B7BA-C31C0F3CE5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DCEE688-EE71-3032-55D5-45E115277EB7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47AF4-817A-01A8-63C6-EB328857C02A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2FF74D-E946-B98D-A8A0-D3AB1E7B71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가나다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E2C762-20C8-3456-60C1-6EBC57E732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74656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2024. 05. 27</a:t>
            </a:r>
          </a:p>
          <a:p>
            <a:r>
              <a:rPr lang="ko-KR" altLang="en-US" dirty="0"/>
              <a:t>강지윤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7EC18-6632-90D4-0DEC-DB869C06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2EAD-5152-4B3D-BBDD-E580FB997357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6E0AD-6EB7-AB01-928A-B98BB5A9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620EAF-9B8F-8838-D2AA-1CCFA8E321E3}"/>
              </a:ext>
            </a:extLst>
          </p:cNvPr>
          <p:cNvSpPr/>
          <p:nvPr userDrawn="1"/>
        </p:nvSpPr>
        <p:spPr>
          <a:xfrm>
            <a:off x="1495719" y="1207206"/>
            <a:ext cx="9235440" cy="489618"/>
          </a:xfrm>
          <a:prstGeom prst="rect">
            <a:avLst/>
          </a:prstGeom>
          <a:solidFill>
            <a:srgbClr val="9400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빅데이터응용보안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HW2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378157-9EB4-5D4C-B002-656C29A84766}"/>
              </a:ext>
            </a:extLst>
          </p:cNvPr>
          <p:cNvCxnSpPr>
            <a:cxnSpLocks/>
          </p:cNvCxnSpPr>
          <p:nvPr userDrawn="1"/>
        </p:nvCxnSpPr>
        <p:spPr>
          <a:xfrm>
            <a:off x="1495719" y="3447379"/>
            <a:ext cx="9172281" cy="0"/>
          </a:xfrm>
          <a:prstGeom prst="line">
            <a:avLst/>
          </a:prstGeom>
          <a:ln w="28575">
            <a:solidFill>
              <a:srgbClr val="9400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6F46D21-8FB5-F555-F94C-8DD6A726F3E2}"/>
              </a:ext>
            </a:extLst>
          </p:cNvPr>
          <p:cNvSpPr txBox="1"/>
          <p:nvPr userDrawn="1"/>
        </p:nvSpPr>
        <p:spPr>
          <a:xfrm>
            <a:off x="4634058" y="2838042"/>
            <a:ext cx="304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2024-1R HW2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7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개체 10" hidden="1">
            <a:extLst>
              <a:ext uri="{FF2B5EF4-FFF2-40B4-BE49-F238E27FC236}">
                <a16:creationId xmlns:a16="http://schemas.microsoft.com/office/drawing/2014/main" id="{E052DB45-C82C-3458-91D9-7194100624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30182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1" name="개체 10" hidden="1">
                        <a:extLst>
                          <a:ext uri="{FF2B5EF4-FFF2-40B4-BE49-F238E27FC236}">
                            <a16:creationId xmlns:a16="http://schemas.microsoft.com/office/drawing/2014/main" id="{E052DB45-C82C-3458-91D9-719410062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CEFB58B-5E22-3A9A-AFEA-615E2BFC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A73A8F-AE56-EB6B-30D6-195B8E30D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1046D4-D9F9-B5FC-03ED-6AA9952F9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6E0EB6-987A-54A3-FFC8-143D14CD8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89F562-D78F-98E0-D702-327D48570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0EAAE6-39D2-B882-54D1-0E3DD5AED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BCC1F-A36B-46FA-B7DA-FFC73E63ED23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3F188E-B68A-98BC-2F72-356C500D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A5B816-83EC-2B5B-E3EB-92497696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5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C4848166-CB89-D2E1-1329-D21585D391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4421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C4848166-CB89-D2E1-1329-D21585D39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4E4CF3D-0E0A-535B-ECC4-9FC86898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E8473E-CE99-8C4E-F4C8-C2FD2DBD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67A-1768-43CB-A49F-98ABFCB6DBAE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927750-31A9-C22E-8D6F-F87A2505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2312B1-1BDA-79F6-06B4-79BDF75F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46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8031C5-1CF9-D435-3294-28F1062A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E343E-7997-4AF5-BBDD-5550FA2156DE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2FF7DB-A823-B475-1845-95779741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38DAB-350B-1229-31F1-920E1F8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4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>
            <a:extLst>
              <a:ext uri="{FF2B5EF4-FFF2-40B4-BE49-F238E27FC236}">
                <a16:creationId xmlns:a16="http://schemas.microsoft.com/office/drawing/2014/main" id="{8AFDD520-5576-B7A2-7B0A-B3B881635F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98465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9" name="개체 8" hidden="1">
                        <a:extLst>
                          <a:ext uri="{FF2B5EF4-FFF2-40B4-BE49-F238E27FC236}">
                            <a16:creationId xmlns:a16="http://schemas.microsoft.com/office/drawing/2014/main" id="{8AFDD520-5576-B7A2-7B0A-B3B881635F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562382D-62D9-D501-2216-636C96EF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4CD9D-1DD3-6E6A-19CB-AEC7B5E63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95ADAD-F1DC-72CA-E0A2-E366852A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92914F-3170-7DF7-E2A6-ECC9C076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F15E-44EC-434E-9DDB-97A735332633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98A6B7-2711-AF93-B79C-DA4D32126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81B1F-309B-BE65-2B45-8FA982DD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64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>
            <a:extLst>
              <a:ext uri="{FF2B5EF4-FFF2-40B4-BE49-F238E27FC236}">
                <a16:creationId xmlns:a16="http://schemas.microsoft.com/office/drawing/2014/main" id="{00378B86-E9A3-0F87-19D2-F5EA1BAA3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04401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9" name="개체 8" hidden="1">
                        <a:extLst>
                          <a:ext uri="{FF2B5EF4-FFF2-40B4-BE49-F238E27FC236}">
                            <a16:creationId xmlns:a16="http://schemas.microsoft.com/office/drawing/2014/main" id="{00378B86-E9A3-0F87-19D2-F5EA1BAA3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B530D0C-79D7-6D25-18FE-5D19786D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07CEEF-FF15-0ED3-E0B1-0D52B7540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BC0900-184E-9071-4BC9-A4D7F3079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16330-1154-0617-07AD-6FEC5604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495A-2D5A-49BE-B75D-599DAC16B9F2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043C59-21C7-19FE-74CA-3AE11764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30ED1F-85A8-512C-E6D1-C5104A74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61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F07B1042-1CAD-6F9D-0A45-713510A2E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0469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F07B1042-1CAD-6F9D-0A45-713510A2E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B00DEB9-5FBC-9864-CB1C-98C3695D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89380D-E57D-9C56-B644-0D2A2681C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6AC16-32C0-F0FB-BE8E-1AB6D45C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722F-7ABB-43D5-8F70-8A8B4BA36E4F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B8A7F-AD82-AF34-A9FF-369DD3F1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B4BFE-0112-9DFE-158A-70CC95C6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34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7A46E975-F289-0CB4-AFDA-4A1981B75C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83659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7A46E975-F289-0CB4-AFDA-4A1981B75C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세로 제목 1">
            <a:extLst>
              <a:ext uri="{FF2B5EF4-FFF2-40B4-BE49-F238E27FC236}">
                <a16:creationId xmlns:a16="http://schemas.microsoft.com/office/drawing/2014/main" id="{948CC9CA-94B0-C16B-3920-B7A1FBEA8F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42CEDA-6265-7D4D-B851-BBF55674D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03F8E-5018-9DED-154E-6C8D6C2F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1664-1000-45EF-9C99-D24D5F03DE51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677E0-B146-A773-BA53-E161439D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93465B-982A-DE09-0F4F-75C6BB18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82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>
            <a:extLst>
              <a:ext uri="{FF2B5EF4-FFF2-40B4-BE49-F238E27FC236}">
                <a16:creationId xmlns:a16="http://schemas.microsoft.com/office/drawing/2014/main" id="{6D53B75E-D038-7683-CB23-7163A0614E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1209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2" name="개체 11" hidden="1">
                        <a:extLst>
                          <a:ext uri="{FF2B5EF4-FFF2-40B4-BE49-F238E27FC236}">
                            <a16:creationId xmlns:a16="http://schemas.microsoft.com/office/drawing/2014/main" id="{6D53B75E-D038-7683-CB23-7163A0614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4E3A5E7-4630-4281-048D-40A91A56797C}"/>
              </a:ext>
            </a:extLst>
          </p:cNvPr>
          <p:cNvSpPr/>
          <p:nvPr userDrawn="1"/>
        </p:nvSpPr>
        <p:spPr>
          <a:xfrm>
            <a:off x="1" y="-1"/>
            <a:ext cx="12192000" cy="7041823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AC1DD6-AA5E-8080-52BC-F8882B345092}"/>
              </a:ext>
            </a:extLst>
          </p:cNvPr>
          <p:cNvSpPr/>
          <p:nvPr userDrawn="1"/>
        </p:nvSpPr>
        <p:spPr>
          <a:xfrm>
            <a:off x="1934066" y="1102936"/>
            <a:ext cx="8323868" cy="4336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FB1714-2219-C983-BA8B-6757A5B83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5427-C910-4BEC-B8C8-D01004DA7F0C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859CFE-06DE-D95A-0080-1B1D39FC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7F6A1-AC3D-DAB6-F1D5-070D8691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7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>
            <a:extLst>
              <a:ext uri="{FF2B5EF4-FFF2-40B4-BE49-F238E27FC236}">
                <a16:creationId xmlns:a16="http://schemas.microsoft.com/office/drawing/2014/main" id="{7CD2CB06-AB0D-CBE7-B7BA-C31C0F3CE5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6395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2" name="개체 11" hidden="1">
                        <a:extLst>
                          <a:ext uri="{FF2B5EF4-FFF2-40B4-BE49-F238E27FC236}">
                            <a16:creationId xmlns:a16="http://schemas.microsoft.com/office/drawing/2014/main" id="{7CD2CB06-AB0D-CBE7-B7BA-C31C0F3CE5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1205CAF-83DC-9690-B49F-1F31AF32D75F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3C7B75-1521-A753-D580-A569447373F3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7EC18-6632-90D4-0DEC-DB869C06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2EAD-5152-4B3D-BBDD-E580FB997357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6E0AD-6EB7-AB01-928A-B98BB5A9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378157-9EB4-5D4C-B002-656C29A84766}"/>
              </a:ext>
            </a:extLst>
          </p:cNvPr>
          <p:cNvCxnSpPr>
            <a:cxnSpLocks/>
          </p:cNvCxnSpPr>
          <p:nvPr userDrawn="1"/>
        </p:nvCxnSpPr>
        <p:spPr>
          <a:xfrm>
            <a:off x="1583702" y="1776840"/>
            <a:ext cx="9172281" cy="0"/>
          </a:xfrm>
          <a:prstGeom prst="line">
            <a:avLst/>
          </a:prstGeom>
          <a:ln w="28575">
            <a:solidFill>
              <a:srgbClr val="9400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F516BFB7-E9D9-C0D2-895E-31E33EB39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436" y="2725355"/>
            <a:ext cx="11547834" cy="2387600"/>
          </a:xfrm>
        </p:spPr>
        <p:txBody>
          <a:bodyPr vert="horz" anchor="ctr">
            <a:noAutofit/>
          </a:bodyPr>
          <a:lstStyle>
            <a:lvl1pPr algn="l">
              <a:lnSpc>
                <a:spcPct val="150000"/>
              </a:lnSpc>
              <a:defRPr sz="1800"/>
            </a:lvl1pPr>
          </a:lstStyle>
          <a:p>
            <a:endParaRPr lang="ko-KR" altLang="en-US" dirty="0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1CC12233-26F8-84AC-B44C-E959B34E6EAE}"/>
              </a:ext>
            </a:extLst>
          </p:cNvPr>
          <p:cNvSpPr txBox="1">
            <a:spLocks/>
          </p:cNvSpPr>
          <p:nvPr userDrawn="1"/>
        </p:nvSpPr>
        <p:spPr>
          <a:xfrm>
            <a:off x="1686612" y="970776"/>
            <a:ext cx="3789575" cy="775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ExtraBold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376885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2063462D-EB54-DA01-BC23-224E7001BB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17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2063462D-EB54-DA01-BC23-224E7001B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D47CC1-C452-275C-46E9-B87B418CD8E1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19D82-97E0-6812-2868-380AA722F218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D4F8D3-F395-3A72-F8DE-9C3750C09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669" y="353233"/>
            <a:ext cx="4317474" cy="515946"/>
          </a:xfrm>
        </p:spPr>
        <p:txBody>
          <a:bodyPr vert="horz"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소제목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45888-EA31-B417-8D97-0EBB1A7C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E8119-3EE8-3334-BDA1-0DE29705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3C08-7434-433C-BC01-258265D02701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800D0-AC4C-E564-5A2C-6601A2DD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F6584C-D3AD-904D-67A9-773B5A48AD6C}"/>
              </a:ext>
            </a:extLst>
          </p:cNvPr>
          <p:cNvSpPr/>
          <p:nvPr userDrawn="1"/>
        </p:nvSpPr>
        <p:spPr>
          <a:xfrm>
            <a:off x="306850" y="328854"/>
            <a:ext cx="882979" cy="886968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960CB7BF-24CF-21EB-F21A-8CAF5051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066" y="6431191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9546F7-A761-C261-A325-F6A663BA5FEF}"/>
              </a:ext>
            </a:extLst>
          </p:cNvPr>
          <p:cNvSpPr txBox="1">
            <a:spLocks/>
          </p:cNvSpPr>
          <p:nvPr userDrawn="1"/>
        </p:nvSpPr>
        <p:spPr>
          <a:xfrm>
            <a:off x="369218" y="392153"/>
            <a:ext cx="667730" cy="515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latin typeface="나눔스퀘어_ac ExtraBold" panose="020B0600000101010101" pitchFamily="50" charset="-127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F865DC49-5701-7646-E129-0E629FEC6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669" y="860487"/>
            <a:ext cx="4317214" cy="3635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중심 내용</a:t>
            </a:r>
            <a:r>
              <a:rPr lang="en-US" altLang="ko-KR" dirty="0"/>
              <a:t>/</a:t>
            </a:r>
            <a:r>
              <a:rPr lang="ko-KR" altLang="en-US" dirty="0"/>
              <a:t>요약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52693468-048B-45A0-F7C3-97BCCEFE92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793" y="511385"/>
            <a:ext cx="882309" cy="5159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sz="3200" dirty="0">
                <a:latin typeface="+mj-ea"/>
                <a:ea typeface="+mj-ea"/>
              </a:rPr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886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2063462D-EB54-DA01-BC23-224E7001BB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904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2063462D-EB54-DA01-BC23-224E7001B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3EA29B-8D81-DB66-0AEC-B4DB2B0209A0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E56B55-346E-D27A-0545-6B049E40535F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D4F8D3-F395-3A72-F8DE-9C3750C09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3764" y="404761"/>
            <a:ext cx="4317474" cy="515946"/>
          </a:xfrm>
        </p:spPr>
        <p:txBody>
          <a:bodyPr vert="horz"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45888-EA31-B417-8D97-0EBB1A7C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30" y="1073887"/>
            <a:ext cx="10515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E8119-3EE8-3334-BDA1-0DE29705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3C08-7434-433C-BC01-258265D02701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800D0-AC4C-E564-5A2C-6601A2DD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F6584C-D3AD-904D-67A9-773B5A48AD6C}"/>
              </a:ext>
            </a:extLst>
          </p:cNvPr>
          <p:cNvSpPr/>
          <p:nvPr userDrawn="1"/>
        </p:nvSpPr>
        <p:spPr>
          <a:xfrm>
            <a:off x="267091" y="278991"/>
            <a:ext cx="1731391" cy="52859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9546F7-A761-C261-A325-F6A663BA5FEF}"/>
              </a:ext>
            </a:extLst>
          </p:cNvPr>
          <p:cNvSpPr txBox="1">
            <a:spLocks/>
          </p:cNvSpPr>
          <p:nvPr userDrawn="1"/>
        </p:nvSpPr>
        <p:spPr>
          <a:xfrm>
            <a:off x="369218" y="392153"/>
            <a:ext cx="667730" cy="515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latin typeface="나눔스퀘어_ac ExtraBold" panose="020B0600000101010101" pitchFamily="50" charset="-127"/>
            </a:endParaRPr>
          </a:p>
        </p:txBody>
      </p:sp>
      <p:sp>
        <p:nvSpPr>
          <p:cNvPr id="6" name="텍스트 개체 틀 26">
            <a:extLst>
              <a:ext uri="{FF2B5EF4-FFF2-40B4-BE49-F238E27FC236}">
                <a16:creationId xmlns:a16="http://schemas.microsoft.com/office/drawing/2014/main" id="{72DD19A2-4605-3D6D-6DD1-810EE65AE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330" y="297845"/>
            <a:ext cx="2385881" cy="5159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참고 문헌</a:t>
            </a: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C48FE5D9-DC24-13DF-57C5-32222985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066" y="6431191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261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2063462D-EB54-DA01-BC23-224E7001BB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442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2063462D-EB54-DA01-BC23-224E7001B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2CD001-7CFF-665A-61F8-F8A853F4A076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E85186-60C1-F83A-0D3F-1A607A0EC72C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D4F8D3-F395-3A72-F8DE-9C3750C09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3764" y="404761"/>
            <a:ext cx="4317474" cy="515946"/>
          </a:xfrm>
        </p:spPr>
        <p:txBody>
          <a:bodyPr vert="horz"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45888-EA31-B417-8D97-0EBB1A7C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30" y="1073887"/>
            <a:ext cx="10515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E8119-3EE8-3334-BDA1-0DE29705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3C08-7434-433C-BC01-258265D02701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800D0-AC4C-E564-5A2C-6601A2DD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F6584C-D3AD-904D-67A9-773B5A48AD6C}"/>
              </a:ext>
            </a:extLst>
          </p:cNvPr>
          <p:cNvSpPr/>
          <p:nvPr userDrawn="1"/>
        </p:nvSpPr>
        <p:spPr>
          <a:xfrm>
            <a:off x="267092" y="278991"/>
            <a:ext cx="2108464" cy="52859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9546F7-A761-C261-A325-F6A663BA5FEF}"/>
              </a:ext>
            </a:extLst>
          </p:cNvPr>
          <p:cNvSpPr txBox="1">
            <a:spLocks/>
          </p:cNvSpPr>
          <p:nvPr userDrawn="1"/>
        </p:nvSpPr>
        <p:spPr>
          <a:xfrm>
            <a:off x="369218" y="392153"/>
            <a:ext cx="667730" cy="515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latin typeface="나눔스퀘어_ac ExtraBold" panose="020B0600000101010101" pitchFamily="50" charset="-127"/>
            </a:endParaRPr>
          </a:p>
        </p:txBody>
      </p:sp>
      <p:sp>
        <p:nvSpPr>
          <p:cNvPr id="6" name="텍스트 개체 틀 26">
            <a:extLst>
              <a:ext uri="{FF2B5EF4-FFF2-40B4-BE49-F238E27FC236}">
                <a16:creationId xmlns:a16="http://schemas.microsoft.com/office/drawing/2014/main" id="{72DD19A2-4605-3D6D-6DD1-810EE65AE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330" y="288417"/>
            <a:ext cx="2084225" cy="5159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18F41C17-0B30-A342-7AB5-0E3DE91A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066" y="6431191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58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>
            <a:extLst>
              <a:ext uri="{FF2B5EF4-FFF2-40B4-BE49-F238E27FC236}">
                <a16:creationId xmlns:a16="http://schemas.microsoft.com/office/drawing/2014/main" id="{6D53B75E-D038-7683-CB23-7163A0614E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0353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2" name="개체 11" hidden="1">
                        <a:extLst>
                          <a:ext uri="{FF2B5EF4-FFF2-40B4-BE49-F238E27FC236}">
                            <a16:creationId xmlns:a16="http://schemas.microsoft.com/office/drawing/2014/main" id="{6D53B75E-D038-7683-CB23-7163A0614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62F790B-56EF-8B26-20C2-5ED7BB8407DA}"/>
              </a:ext>
            </a:extLst>
          </p:cNvPr>
          <p:cNvSpPr/>
          <p:nvPr userDrawn="1"/>
        </p:nvSpPr>
        <p:spPr>
          <a:xfrm>
            <a:off x="1" y="-1"/>
            <a:ext cx="12192000" cy="7041823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AC1DD6-AA5E-8080-52BC-F8882B345092}"/>
              </a:ext>
            </a:extLst>
          </p:cNvPr>
          <p:cNvSpPr/>
          <p:nvPr userDrawn="1"/>
        </p:nvSpPr>
        <p:spPr>
          <a:xfrm>
            <a:off x="1934066" y="1102936"/>
            <a:ext cx="8323868" cy="4336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FB1714-2219-C983-BA8B-6757A5B83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5427-C910-4BEC-B8C8-D01004DA7F0C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859CFE-06DE-D95A-0080-1B1D39FC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7F6A1-AC3D-DAB6-F1D5-070D8691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31C6D-0CFF-0CFA-63A0-B85997F3D1F6}"/>
              </a:ext>
            </a:extLst>
          </p:cNvPr>
          <p:cNvSpPr txBox="1"/>
          <p:nvPr userDrawn="1"/>
        </p:nvSpPr>
        <p:spPr>
          <a:xfrm>
            <a:off x="2066041" y="1682498"/>
            <a:ext cx="80599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spc="600" dirty="0">
                <a:solidFill>
                  <a:schemeClr val="tx1"/>
                </a:solidFill>
                <a:latin typeface="+mj-ea"/>
                <a:ea typeface="+mj-ea"/>
              </a:rPr>
              <a:t>Q&amp;A</a:t>
            </a:r>
          </a:p>
          <a:p>
            <a:pPr algn="ctr"/>
            <a:r>
              <a:rPr lang="ko-KR" altLang="en-US" sz="8800" spc="600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sz="8800" spc="6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8800" spc="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915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B419FEE0-8BCA-8262-8C22-1834B81A31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41631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B419FEE0-8BCA-8262-8C22-1834B81A3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24EFA90-B227-3695-F273-6DDBA4289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4D9526-90FC-1F0D-CDE1-80F2B8203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5F8C3-2116-6E97-29AB-A676FF36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E0B4-33D2-4541-A576-08BE43C96DF1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C5FA82-48A5-3DB1-51B0-92429319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B7DE66-4A43-A543-955C-3F263741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47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>
            <a:extLst>
              <a:ext uri="{FF2B5EF4-FFF2-40B4-BE49-F238E27FC236}">
                <a16:creationId xmlns:a16="http://schemas.microsoft.com/office/drawing/2014/main" id="{3E5F7E84-1FAB-CE56-5EB5-6AA1BDAB23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07890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9" name="개체 8" hidden="1">
                        <a:extLst>
                          <a:ext uri="{FF2B5EF4-FFF2-40B4-BE49-F238E27FC236}">
                            <a16:creationId xmlns:a16="http://schemas.microsoft.com/office/drawing/2014/main" id="{3E5F7E84-1FAB-CE56-5EB5-6AA1BDAB2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7B9AD43-84F3-9FD8-0FCB-704C6526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3ADE5-3B6F-E60A-1857-2F5389D07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2F11B1-9F7B-003C-4834-D9A0F882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6E5E23-B40D-7508-BB80-26C6EAFA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2EE9-68E9-4B44-BD2C-BD36777C70C3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083740-7D0F-858F-87ED-CCD07A02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E08857-089D-44F4-BA0D-662A2ABF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7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DCC9BC45-94A3-0174-F157-1CC8B06C1E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697915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532" imgH="530" progId="TCLayout.ActiveDocument.1">
                  <p:embed/>
                </p:oleObj>
              </mc:Choice>
              <mc:Fallback>
                <p:oleObj name="think-cell Slide" r:id="rId19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DCC9BC45-94A3-0174-F157-1CC8B06C1E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C929BD-47A9-451F-3319-432E35C7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B04F0D-B796-54A8-022C-6C3E1D8C5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2D369-B460-B096-9295-1A6E0EE15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25427-C910-4BEC-B8C8-D01004DA7F0C}" type="datetime1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880DF-9684-A9C3-FEB5-0AA12A11C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CC9658-5131-4DF6-B6EB-BBFC3CCBD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770" y="6455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4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50" r:id="rId4"/>
    <p:sldLayoutId id="2147483662" r:id="rId5"/>
    <p:sldLayoutId id="2147483663" r:id="rId6"/>
    <p:sldLayoutId id="2147483661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emf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emf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>
            <a:extLst>
              <a:ext uri="{FF2B5EF4-FFF2-40B4-BE49-F238E27FC236}">
                <a16:creationId xmlns:a16="http://schemas.microsoft.com/office/drawing/2014/main" id="{55ABA5B7-EE37-628D-1F74-8EAE55372A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56757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개체 4" hidden="1">
                        <a:extLst>
                          <a:ext uri="{FF2B5EF4-FFF2-40B4-BE49-F238E27FC236}">
                            <a16:creationId xmlns:a16="http://schemas.microsoft.com/office/drawing/2014/main" id="{55ABA5B7-EE37-628D-1F74-8EAE55372A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1DFDD35-EE9C-91DD-2259-B077ED543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>
            <a:normAutofit/>
          </a:bodyPr>
          <a:lstStyle/>
          <a:p>
            <a:r>
              <a:rPr lang="en-US" altLang="ko-KR" sz="4000" dirty="0"/>
              <a:t>NSL-KDD multi-class classification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F1210E-25DF-037F-99BE-30C4085B1FD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52281" y="4874656"/>
            <a:ext cx="9144000" cy="1655762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2024. 05. </a:t>
            </a:r>
            <a:r>
              <a:rPr lang="en-US" altLang="ko-KR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27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강지윤</a:t>
            </a:r>
          </a:p>
        </p:txBody>
      </p:sp>
    </p:spTree>
    <p:extLst>
      <p:ext uri="{BB962C8B-B14F-4D97-AF65-F5344CB8AC3E}">
        <p14:creationId xmlns:p14="http://schemas.microsoft.com/office/powerpoint/2010/main" val="3710676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365081-ED96-9335-CFD6-354310D8185D}"/>
              </a:ext>
            </a:extLst>
          </p:cNvPr>
          <p:cNvSpPr txBox="1"/>
          <p:nvPr/>
        </p:nvSpPr>
        <p:spPr>
          <a:xfrm>
            <a:off x="645275" y="4316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Zero-One Loss: 0.2301277501774308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82707-E646-985A-9CD9-23EB7FFD2FCF}"/>
              </a:ext>
            </a:extLst>
          </p:cNvPr>
          <p:cNvSpPr txBox="1"/>
          <p:nvPr/>
        </p:nvSpPr>
        <p:spPr>
          <a:xfrm>
            <a:off x="466117" y="12804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batch size : 32 epoch =16, No early stopping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AB1076-EF14-3258-270F-F6CEE5201F7E}"/>
              </a:ext>
            </a:extLst>
          </p:cNvPr>
          <p:cNvSpPr/>
          <p:nvPr/>
        </p:nvSpPr>
        <p:spPr>
          <a:xfrm>
            <a:off x="390793" y="5656719"/>
            <a:ext cx="5411909" cy="5674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가장 </a:t>
            </a:r>
            <a:r>
              <a:rPr lang="en-US" altLang="ko-KR" sz="1200" dirty="0" err="1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val_loss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적고 </a:t>
            </a:r>
            <a:r>
              <a:rPr lang="en-US" altLang="ko-KR" sz="1200" dirty="0" err="1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val_accuracy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좋은 모습을 보인다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2AA7F7-BDCC-89F4-BCE2-3CE28E803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191" y="1465079"/>
            <a:ext cx="2361319" cy="34936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15F1AF-F525-B830-4384-7A26CC1E06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18"/>
          <a:stretch/>
        </p:blipFill>
        <p:spPr>
          <a:xfrm>
            <a:off x="3563232" y="2164933"/>
            <a:ext cx="2998885" cy="12806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D16AE9-E21B-A646-7248-84D1D16DB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117" y="1775686"/>
            <a:ext cx="3331469" cy="2541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D4D4DF-E7BC-3EEC-9A8E-EA2D4D76E82D}"/>
              </a:ext>
            </a:extLst>
          </p:cNvPr>
          <p:cNvSpPr txBox="1"/>
          <p:nvPr/>
        </p:nvSpPr>
        <p:spPr>
          <a:xfrm>
            <a:off x="645275" y="48349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Test loss: 9.159441947937012 </a:t>
            </a:r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Test accuracy: 0.76987224817276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01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365081-ED96-9335-CFD6-354310D8185D}"/>
              </a:ext>
            </a:extLst>
          </p:cNvPr>
          <p:cNvSpPr txBox="1"/>
          <p:nvPr/>
        </p:nvSpPr>
        <p:spPr>
          <a:xfrm>
            <a:off x="645275" y="4316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Zero-One Loss: 0.24010823278921223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82707-E646-985A-9CD9-23EB7FFD2FCF}"/>
              </a:ext>
            </a:extLst>
          </p:cNvPr>
          <p:cNvSpPr txBox="1"/>
          <p:nvPr/>
        </p:nvSpPr>
        <p:spPr>
          <a:xfrm>
            <a:off x="466117" y="12804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batch size : 32 epoch =12, No early stopping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AB1076-EF14-3258-270F-F6CEE5201F7E}"/>
              </a:ext>
            </a:extLst>
          </p:cNvPr>
          <p:cNvSpPr/>
          <p:nvPr/>
        </p:nvSpPr>
        <p:spPr>
          <a:xfrm>
            <a:off x="2881223" y="5863755"/>
            <a:ext cx="5785449" cy="5674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결론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Zero-One loss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가장 적고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Accuracy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가장 높은 </a:t>
            </a:r>
            <a:endParaRPr lang="en-US" altLang="ko-KR" sz="1200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 size: 32, epoch =30, No early stopping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253BBD-514F-923E-00C7-19AFA1F64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21" y="2139350"/>
            <a:ext cx="2489116" cy="18546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231DD1-E524-6A0C-46B6-E1EE22BCE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327" y="2250853"/>
            <a:ext cx="2750673" cy="1343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09C0D8-756E-7EE8-7E95-CD37FF306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299" y="1465079"/>
            <a:ext cx="2497477" cy="37524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A600EE-9294-57EA-E1B7-A12B7FF70ADF}"/>
              </a:ext>
            </a:extLst>
          </p:cNvPr>
          <p:cNvSpPr txBox="1"/>
          <p:nvPr/>
        </p:nvSpPr>
        <p:spPr>
          <a:xfrm>
            <a:off x="718868" y="48832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Test loss: 4.305409908294678 </a:t>
            </a:r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Test accuracy: 0.7598917484283447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64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6" y="1466294"/>
            <a:ext cx="9531329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Few-shot learning: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결국 문제는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Imbalance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52889-E607-F62B-7A1F-71F8E01055A4}"/>
              </a:ext>
            </a:extLst>
          </p:cNvPr>
          <p:cNvSpPr txBox="1"/>
          <p:nvPr/>
        </p:nvSpPr>
        <p:spPr>
          <a:xfrm>
            <a:off x="390793" y="6177501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참고 문헌</a:t>
            </a:r>
            <a:r>
              <a:rPr lang="en-US" altLang="ko-KR" sz="1100" dirty="0"/>
              <a:t>: Y. Yu and N. Bian, "An Intrusion Detection Method Using Few-Shot Learning," in IEEE Access, vol. 8, pp. 49730-49740, 2020, </a:t>
            </a:r>
            <a:r>
              <a:rPr lang="en-US" altLang="ko-KR" sz="1100" dirty="0" err="1"/>
              <a:t>doi</a:t>
            </a:r>
            <a:r>
              <a:rPr lang="en-US" altLang="ko-KR" sz="1100" dirty="0"/>
              <a:t>: 10.1109/ACCESS.2020.2980136.</a:t>
            </a:r>
            <a:endParaRPr lang="ko-KR" alt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AFF804-3196-7E27-90DD-B6746E22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76" y="1979283"/>
            <a:ext cx="5122348" cy="19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ED802D-74E7-725C-B730-7FCE71AEE4FD}"/>
              </a:ext>
            </a:extLst>
          </p:cNvPr>
          <p:cNvSpPr txBox="1"/>
          <p:nvPr/>
        </p:nvSpPr>
        <p:spPr>
          <a:xfrm>
            <a:off x="320036" y="3930447"/>
            <a:ext cx="5522921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Few-shot learning(FSL)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사용해야 하는 이유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u2r, r2l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data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에서의 작은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모수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때문에 발생한 일 →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FSL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few labeled samples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classification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위한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학습 가능</a:t>
            </a:r>
            <a:endParaRPr lang="en-US" altLang="ko-KR" sz="16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Architecture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phase 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Resampling (training data &amp; support data) -&gt; FSL (Training + Testing phase)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F46251-0C9A-8C97-2CE4-09D5B781AB27}"/>
              </a:ext>
            </a:extLst>
          </p:cNvPr>
          <p:cNvSpPr txBox="1"/>
          <p:nvPr/>
        </p:nvSpPr>
        <p:spPr>
          <a:xfrm>
            <a:off x="6628688" y="4445704"/>
            <a:ext cx="5243275" cy="1887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FSL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훈련시킨 후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Multi-class classification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하는 과정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Support set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구축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(FSL training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testing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dataset)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Embedding function(Test data), Embedding function(Support set)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결과값의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similarity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측정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Embedding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간의 거리를 측정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IF)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embedding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‘Probe’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embedding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값과 가장 유사하면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Probe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라벨로 분류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DCBEFD-9286-909B-9978-91EEBB13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916" y="1368193"/>
            <a:ext cx="4882695" cy="29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46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Few-shot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D77C1-2ECF-2CDA-B390-054ADE5B2BA4}"/>
              </a:ext>
            </a:extLst>
          </p:cNvPr>
          <p:cNvSpPr txBox="1"/>
          <p:nvPr/>
        </p:nvSpPr>
        <p:spPr>
          <a:xfrm>
            <a:off x="5369685" y="6784584"/>
            <a:ext cx="5049648" cy="96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Architecture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phase 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Resampling (training data &amp; support data) -&gt; FSL (Training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Testing phase)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55C879-D0C9-8CB9-CC5B-0A96CC0F2EA8}"/>
              </a:ext>
            </a:extLst>
          </p:cNvPr>
          <p:cNvSpPr txBox="1"/>
          <p:nvPr/>
        </p:nvSpPr>
        <p:spPr>
          <a:xfrm>
            <a:off x="6015266" y="183703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Preprocessing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Final NSL-KDD feature: 118-dimensional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논문에서는 </a:t>
            </a:r>
            <a:r>
              <a:rPr lang="en-US" altLang="ko-KR" dirty="0"/>
              <a:t>121 dimension</a:t>
            </a:r>
            <a:r>
              <a:rPr lang="ko-KR" altLang="en-US" dirty="0"/>
              <a:t>이지만</a:t>
            </a:r>
            <a:r>
              <a:rPr lang="en-US" altLang="ko-KR" dirty="0"/>
              <a:t>, </a:t>
            </a:r>
            <a:r>
              <a:rPr lang="ko-KR" altLang="en-US" dirty="0"/>
              <a:t>내가 처리한 데이터는 </a:t>
            </a:r>
            <a:r>
              <a:rPr lang="en-US" altLang="ko-KR" dirty="0"/>
              <a:t>118 dimension</a:t>
            </a:r>
            <a:r>
              <a:rPr lang="ko-KR" altLang="en-US" dirty="0"/>
              <a:t>이기 때문에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121(11*11 pixel)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만들어주기 위해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0-padding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logarithm transformation : log (xi + 1)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이유</a:t>
            </a:r>
            <a:r>
              <a:rPr lang="en-US" altLang="ko-KR" dirty="0"/>
              <a:t>: similarity assessment</a:t>
            </a:r>
            <a:r>
              <a:rPr lang="ko-KR" altLang="en-US" dirty="0"/>
              <a:t>를 위해 큰 숫자의 범위를 압축하고 작은 숫자의 범위를 늘림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normalization (Min-max Scaler)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F2897-3B38-9E60-D1B3-1833A224882C}"/>
              </a:ext>
            </a:extLst>
          </p:cNvPr>
          <p:cNvSpPr txBox="1"/>
          <p:nvPr/>
        </p:nvSpPr>
        <p:spPr>
          <a:xfrm>
            <a:off x="449274" y="1894268"/>
            <a:ext cx="5049648" cy="362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데이터셋에 대한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FSL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세팅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FSL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balanced dataset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으로만 학습 가능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6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undersampling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 case)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FSL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distance metric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learning method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Embedding function: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클래스의 샘플과 다른 클래스의 샘플을 서로 가깝게 만들어주는 기능 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CNN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논문에서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DNN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보다 성능이 좋음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(Testing) Similarity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평가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Distance function: test sample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known sample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similarity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계산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Cosine similarity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Center-loss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function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얼굴 인식에 사용되던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2187179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Few-shot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60973F-EFA6-23DC-9F42-B537A7F2CF61}"/>
              </a:ext>
            </a:extLst>
          </p:cNvPr>
          <p:cNvSpPr txBox="1"/>
          <p:nvPr/>
        </p:nvSpPr>
        <p:spPr>
          <a:xfrm>
            <a:off x="494361" y="2041656"/>
            <a:ext cx="65677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</a:t>
            </a:r>
            <a:r>
              <a:rPr lang="ko-KR" altLang="en-US" sz="1600" dirty="0"/>
              <a:t>단계</a:t>
            </a:r>
            <a:r>
              <a:rPr lang="en-US" altLang="ko-KR" sz="1600" dirty="0"/>
              <a:t>: Resampling (Training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라벨 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 samples (5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라벨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*50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sample)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50 sample</a:t>
            </a:r>
            <a:r>
              <a:rPr lang="ko-KR" altLang="en-US" sz="1600" dirty="0"/>
              <a:t>인 이유는 </a:t>
            </a:r>
            <a:r>
              <a:rPr lang="en-US" altLang="ko-KR" sz="1600" dirty="0"/>
              <a:t>train set</a:t>
            </a:r>
            <a:r>
              <a:rPr lang="ko-KR" altLang="en-US" sz="1600" dirty="0"/>
              <a:t>에서 가장 적은 </a:t>
            </a:r>
            <a:r>
              <a:rPr lang="ko-KR" altLang="en-US" sz="1600" dirty="0" err="1"/>
              <a:t>모수를</a:t>
            </a:r>
            <a:r>
              <a:rPr lang="ko-KR" altLang="en-US" sz="1600" dirty="0"/>
              <a:t> 가진 </a:t>
            </a:r>
            <a:r>
              <a:rPr lang="en-US" altLang="ko-KR" sz="1600" dirty="0"/>
              <a:t>label</a:t>
            </a:r>
            <a:r>
              <a:rPr lang="ko-KR" altLang="en-US" sz="1600" dirty="0"/>
              <a:t>인 </a:t>
            </a:r>
            <a:r>
              <a:rPr lang="en-US" altLang="ko-KR" sz="1600" dirty="0"/>
              <a:t>'u2r'</a:t>
            </a:r>
            <a:r>
              <a:rPr lang="ko-KR" altLang="en-US" sz="1600" dirty="0"/>
              <a:t>이 </a:t>
            </a:r>
            <a:r>
              <a:rPr lang="en-US" altLang="ko-KR" sz="1600" dirty="0"/>
              <a:t>52</a:t>
            </a:r>
            <a:r>
              <a:rPr lang="ko-KR" altLang="en-US" sz="1600" dirty="0"/>
              <a:t>개의 </a:t>
            </a:r>
            <a:r>
              <a:rPr lang="en-US" altLang="ko-KR" sz="1600" dirty="0"/>
              <a:t>case</a:t>
            </a:r>
            <a:r>
              <a:rPr lang="ko-KR" altLang="en-US" sz="1600" dirty="0"/>
              <a:t>밖에 없기 때문이다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50</a:t>
            </a:r>
            <a:r>
              <a:rPr lang="ko-KR" altLang="en-US" sz="1600" dirty="0"/>
              <a:t>개의 </a:t>
            </a:r>
            <a:r>
              <a:rPr lang="en-US" altLang="ko-KR" sz="1600" dirty="0"/>
              <a:t>sample</a:t>
            </a:r>
            <a:r>
              <a:rPr lang="ko-KR" altLang="en-US" sz="1600" dirty="0"/>
              <a:t>을 </a:t>
            </a:r>
            <a:r>
              <a:rPr lang="en-US" altLang="ko-KR" sz="1600" dirty="0"/>
              <a:t>Episode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번씩 </a:t>
            </a:r>
            <a:r>
              <a:rPr lang="en-US" altLang="ko-KR" sz="1600" dirty="0"/>
              <a:t>sampling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Sampling </a:t>
            </a:r>
            <a:r>
              <a:rPr lang="ko-KR" altLang="en-US" sz="1600" dirty="0"/>
              <a:t>결과</a:t>
            </a:r>
            <a:r>
              <a:rPr lang="en-US" altLang="ko-KR" sz="1600" dirty="0"/>
              <a:t>: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2500 (5 ∗ 50 ∗ 10) </a:t>
            </a:r>
            <a:r>
              <a:rPr lang="ko-KR" altLang="en-US" sz="1600" dirty="0"/>
              <a:t>개의 </a:t>
            </a:r>
            <a:r>
              <a:rPr lang="en-US" altLang="ko-KR" sz="1600" dirty="0"/>
              <a:t>data</a:t>
            </a:r>
            <a:r>
              <a:rPr lang="ko-KR" altLang="en-US" sz="1600" dirty="0"/>
              <a:t>만을 </a:t>
            </a:r>
            <a:r>
              <a:rPr lang="en-US" altLang="ko-KR" sz="1600" dirty="0"/>
              <a:t>training</a:t>
            </a:r>
            <a:r>
              <a:rPr lang="ko-KR" altLang="en-US" sz="1600" dirty="0"/>
              <a:t>에 사용함</a:t>
            </a:r>
            <a:r>
              <a:rPr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358D4B-4F17-1658-0DF0-4D062D8FD023}"/>
              </a:ext>
            </a:extLst>
          </p:cNvPr>
          <p:cNvSpPr txBox="1"/>
          <p:nvPr/>
        </p:nvSpPr>
        <p:spPr>
          <a:xfrm>
            <a:off x="494361" y="3876204"/>
            <a:ext cx="6567798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단계</a:t>
            </a:r>
            <a:r>
              <a:rPr lang="en-US" altLang="ko-KR" sz="1600" dirty="0"/>
              <a:t>: Resampling (Support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라벨 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 samples  (5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라벨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10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일반적으로 </a:t>
            </a:r>
            <a:r>
              <a:rPr lang="en-US" altLang="ko-KR" sz="1400" dirty="0"/>
              <a:t>support set</a:t>
            </a:r>
            <a:r>
              <a:rPr lang="ko-KR" altLang="en-US" sz="1400" dirty="0"/>
              <a:t>은 </a:t>
            </a:r>
            <a:r>
              <a:rPr lang="en-US" altLang="ko-KR" sz="1400" dirty="0"/>
              <a:t>train data</a:t>
            </a:r>
            <a:r>
              <a:rPr lang="ko-KR" altLang="en-US" sz="1400" dirty="0"/>
              <a:t>에서 뽑는 것이 맞으나</a:t>
            </a:r>
            <a:r>
              <a:rPr lang="en-US" altLang="ko-KR" sz="1400" dirty="0"/>
              <a:t>, </a:t>
            </a:r>
            <a:r>
              <a:rPr lang="ko-KR" altLang="en-US" sz="1400" dirty="0"/>
              <a:t>논문에서는 </a:t>
            </a:r>
            <a:r>
              <a:rPr lang="en-US" altLang="ko-KR" sz="1400" dirty="0"/>
              <a:t>test set</a:t>
            </a:r>
            <a:r>
              <a:rPr lang="ko-KR" altLang="en-US" sz="1400" dirty="0"/>
              <a:t>에서 </a:t>
            </a:r>
            <a:r>
              <a:rPr lang="en-US" altLang="ko-KR" sz="1400" dirty="0"/>
              <a:t>support set</a:t>
            </a:r>
            <a:r>
              <a:rPr lang="ko-KR" altLang="en-US" sz="1400" dirty="0"/>
              <a:t>을 뽑음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실제 구현한 결과 </a:t>
            </a:r>
            <a:r>
              <a:rPr lang="en-US" altLang="ko-KR" sz="1400" dirty="0"/>
              <a:t>overfitting</a:t>
            </a:r>
            <a:r>
              <a:rPr lang="ko-KR" altLang="en-US" sz="1400" dirty="0"/>
              <a:t>이 심했음 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support set</a:t>
            </a:r>
            <a:r>
              <a:rPr lang="ko-KR" altLang="en-US" sz="1400" dirty="0"/>
              <a:t>을 </a:t>
            </a:r>
            <a:r>
              <a:rPr lang="en-US" altLang="ko-KR" sz="1400" dirty="0"/>
              <a:t>test set</a:t>
            </a:r>
            <a:r>
              <a:rPr lang="ko-KR" altLang="en-US" sz="1400" dirty="0"/>
              <a:t>에서 학습한다면 </a:t>
            </a:r>
            <a:r>
              <a:rPr lang="en-US" altLang="ko-KR" sz="1400" dirty="0"/>
              <a:t>NSL-KDD </a:t>
            </a:r>
            <a:r>
              <a:rPr lang="ko-KR" altLang="en-US" sz="1400" dirty="0"/>
              <a:t>데이터셋의 </a:t>
            </a:r>
            <a:r>
              <a:rPr lang="en-US" altLang="ko-KR" sz="1400" dirty="0"/>
              <a:t>label </a:t>
            </a:r>
            <a:r>
              <a:rPr lang="ko-KR" altLang="en-US" sz="1400" dirty="0"/>
              <a:t>분포가 다른 </a:t>
            </a:r>
            <a:r>
              <a:rPr lang="en-US" altLang="ko-KR" sz="1400" dirty="0"/>
              <a:t>train </a:t>
            </a:r>
            <a:r>
              <a:rPr lang="ko-KR" altLang="en-US" sz="1400" dirty="0"/>
              <a:t>데이터셋을 학습하여 </a:t>
            </a:r>
            <a:r>
              <a:rPr lang="en-US" altLang="ko-KR" sz="1400" dirty="0"/>
              <a:t>test</a:t>
            </a:r>
            <a:r>
              <a:rPr lang="ko-KR" altLang="en-US" sz="1400" dirty="0"/>
              <a:t>를 잘 예측해보자는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generalizatio</a:t>
            </a:r>
            <a:r>
              <a:rPr lang="ko-KR" altLang="en-US" sz="1400" dirty="0"/>
              <a:t> 목적을 잃을 것 같아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training dataset</a:t>
            </a:r>
            <a:r>
              <a:rPr lang="ko-KR" altLang="en-US" sz="1400" dirty="0"/>
              <a:t>에서 </a:t>
            </a:r>
            <a:r>
              <a:rPr lang="en-US" altLang="ko-KR" sz="1400" dirty="0"/>
              <a:t>support set</a:t>
            </a:r>
            <a:r>
              <a:rPr lang="ko-KR" altLang="en-US" sz="1400" dirty="0"/>
              <a:t>을 뽑기로 하였다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Sampling </a:t>
            </a:r>
            <a:r>
              <a:rPr lang="ko-KR" altLang="en-US" sz="1600" dirty="0"/>
              <a:t>결과</a:t>
            </a:r>
            <a:r>
              <a:rPr lang="en-US" altLang="ko-KR" sz="1600" dirty="0"/>
              <a:t>: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 (5 ∗ 10) </a:t>
            </a:r>
            <a:r>
              <a:rPr lang="ko-KR" altLang="en-US" sz="1600" dirty="0"/>
              <a:t>개의 </a:t>
            </a:r>
            <a:r>
              <a:rPr lang="en-US" altLang="ko-KR" sz="1600" dirty="0"/>
              <a:t>data</a:t>
            </a:r>
            <a:r>
              <a:rPr lang="ko-KR" altLang="en-US" sz="1600" dirty="0"/>
              <a:t>만을 </a:t>
            </a:r>
            <a:r>
              <a:rPr lang="en-US" altLang="ko-KR" sz="1600" dirty="0"/>
              <a:t>support</a:t>
            </a:r>
            <a:r>
              <a:rPr lang="ko-KR" altLang="en-US" sz="1600" dirty="0"/>
              <a:t>에 사용함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(</a:t>
            </a:r>
            <a:r>
              <a:rPr lang="ko-KR" altLang="en-US" sz="1050" dirty="0"/>
              <a:t>논문에선 </a:t>
            </a:r>
            <a:r>
              <a:rPr lang="en-US" altLang="ko-KR" sz="1050" dirty="0"/>
              <a:t>test data</a:t>
            </a:r>
            <a:r>
              <a:rPr lang="ko-KR" altLang="en-US" sz="1050" dirty="0"/>
              <a:t>의 </a:t>
            </a:r>
            <a:r>
              <a:rPr lang="en-US" altLang="ko-KR" sz="1050" dirty="0"/>
              <a:t>0.22%</a:t>
            </a:r>
            <a:r>
              <a:rPr lang="ko-KR" altLang="en-US" sz="1050" dirty="0"/>
              <a:t>밖에 안되지만 </a:t>
            </a:r>
            <a:r>
              <a:rPr lang="en-US" altLang="ko-KR" sz="1050" dirty="0"/>
              <a:t>4% accuracy </a:t>
            </a:r>
            <a:r>
              <a:rPr lang="ko-KR" altLang="en-US" sz="1050" dirty="0"/>
              <a:t>향상을 이끌어냈다고 함</a:t>
            </a:r>
            <a:r>
              <a:rPr lang="en-US" altLang="ko-KR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020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Few-shot learning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017D6E-9966-3615-9DC8-8F45352E4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572" y="1430616"/>
            <a:ext cx="3142226" cy="4155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0973F-EFA6-23DC-9F42-B537A7F2CF61}"/>
              </a:ext>
            </a:extLst>
          </p:cNvPr>
          <p:cNvSpPr txBox="1"/>
          <p:nvPr/>
        </p:nvSpPr>
        <p:spPr>
          <a:xfrm>
            <a:off x="494361" y="2041656"/>
            <a:ext cx="65677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4</a:t>
            </a:r>
            <a:r>
              <a:rPr lang="ko-KR" altLang="en-US" sz="1600" dirty="0"/>
              <a:t>단계</a:t>
            </a:r>
            <a:r>
              <a:rPr lang="en-US" altLang="ko-KR" sz="1600" dirty="0"/>
              <a:t>:  Embedding Function: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3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filter : 3*3 (commonly use)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B02CBD-DA5E-57AE-655D-EC1EF133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6" y="3009514"/>
            <a:ext cx="4352116" cy="250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A8855-722F-DD14-E81A-4144CF4B01D6}"/>
              </a:ext>
            </a:extLst>
          </p:cNvPr>
          <p:cNvSpPr txBox="1"/>
          <p:nvPr/>
        </p:nvSpPr>
        <p:spPr>
          <a:xfrm>
            <a:off x="527966" y="5675641"/>
            <a:ext cx="5003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논문에서는 다음과 같은 </a:t>
            </a:r>
            <a:r>
              <a:rPr lang="en-US" altLang="ko-KR" sz="1400" dirty="0"/>
              <a:t>parameter</a:t>
            </a:r>
            <a:r>
              <a:rPr lang="ko-KR" altLang="en-US" sz="1400" dirty="0"/>
              <a:t>의 </a:t>
            </a:r>
            <a:r>
              <a:rPr lang="en-US" altLang="ko-KR" sz="1400" dirty="0"/>
              <a:t>CNN </a:t>
            </a:r>
            <a:r>
              <a:rPr lang="ko-KR" altLang="en-US" sz="1400" dirty="0"/>
              <a:t>모델을 사용하였지만</a:t>
            </a:r>
            <a:endParaRPr lang="en-US" altLang="ko-KR" sz="1400" dirty="0"/>
          </a:p>
          <a:p>
            <a:r>
              <a:rPr lang="ko-KR" altLang="en-US" sz="1400" dirty="0"/>
              <a:t>실제 구현 시 작동이 되지 않아</a:t>
            </a:r>
            <a:r>
              <a:rPr lang="en-US" altLang="ko-KR" sz="1400" dirty="0"/>
              <a:t> Pooling layer</a:t>
            </a:r>
            <a:r>
              <a:rPr lang="ko-KR" altLang="en-US" sz="1400" dirty="0"/>
              <a:t>를 </a:t>
            </a:r>
            <a:r>
              <a:rPr lang="en-US" altLang="ko-KR" sz="1400" dirty="0"/>
              <a:t>2</a:t>
            </a:r>
            <a:r>
              <a:rPr lang="ko-KR" altLang="en-US" sz="1400" dirty="0"/>
              <a:t>번으로 줄이고</a:t>
            </a:r>
            <a:endParaRPr lang="en-US" altLang="ko-KR" sz="1400" dirty="0"/>
          </a:p>
          <a:p>
            <a:r>
              <a:rPr lang="ko-KR" altLang="en-US" sz="1400" dirty="0"/>
              <a:t>출처 논문에서도 사용했다고 언급되었던 </a:t>
            </a:r>
            <a:r>
              <a:rPr lang="en-US" altLang="ko-KR" sz="1400" dirty="0"/>
              <a:t>Residual block</a:t>
            </a:r>
            <a:r>
              <a:rPr lang="ko-KR" altLang="en-US" sz="1400" dirty="0"/>
              <a:t>을 사용하여 </a:t>
            </a:r>
            <a:endParaRPr lang="en-US" altLang="ko-KR" sz="1400" dirty="0"/>
          </a:p>
          <a:p>
            <a:r>
              <a:rPr lang="ko-KR" altLang="en-US" sz="1400" dirty="0"/>
              <a:t>각 </a:t>
            </a:r>
            <a:r>
              <a:rPr lang="en-US" altLang="ko-KR" sz="1400" dirty="0"/>
              <a:t>layer output</a:t>
            </a:r>
            <a:r>
              <a:rPr lang="ko-KR" altLang="en-US" sz="1400" dirty="0"/>
              <a:t>의 사이즈가 </a:t>
            </a:r>
            <a:r>
              <a:rPr lang="en-US" altLang="ko-KR" sz="1400" dirty="0"/>
              <a:t>0</a:t>
            </a:r>
            <a:r>
              <a:rPr lang="ko-KR" altLang="en-US" sz="1400" dirty="0"/>
              <a:t>이 되지 않도록 조정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9F816-0E7F-6E87-2804-83101CDA42DD}"/>
              </a:ext>
            </a:extLst>
          </p:cNvPr>
          <p:cNvSpPr txBox="1"/>
          <p:nvPr/>
        </p:nvSpPr>
        <p:spPr>
          <a:xfrm>
            <a:off x="5369685" y="1020890"/>
            <a:ext cx="65677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조정한 </a:t>
            </a:r>
            <a:r>
              <a:rPr lang="en-US" altLang="ko-KR" sz="1600" dirty="0"/>
              <a:t>CNN </a:t>
            </a:r>
            <a:r>
              <a:rPr lang="ko-KR" altLang="en-US" sz="1600" dirty="0"/>
              <a:t>모델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D78F39-7576-9991-2B39-7C1A9EB29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798" y="1474552"/>
            <a:ext cx="3151057" cy="38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64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Few-shot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60973F-EFA6-23DC-9F42-B537A7F2CF61}"/>
              </a:ext>
            </a:extLst>
          </p:cNvPr>
          <p:cNvSpPr txBox="1"/>
          <p:nvPr/>
        </p:nvSpPr>
        <p:spPr>
          <a:xfrm>
            <a:off x="494361" y="2041656"/>
            <a:ext cx="65677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5</a:t>
            </a:r>
            <a:r>
              <a:rPr lang="ko-KR" altLang="en-US" sz="1600" dirty="0"/>
              <a:t>단계</a:t>
            </a:r>
            <a:r>
              <a:rPr lang="en-US" altLang="ko-KR" sz="1600" dirty="0"/>
              <a:t>: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Similarity Measurement : Cosine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논문에서는 </a:t>
            </a:r>
            <a:r>
              <a:rPr lang="en-US" altLang="ko-KR" sz="1600" dirty="0"/>
              <a:t>Center Loss + Cosine similarity</a:t>
            </a:r>
            <a:r>
              <a:rPr lang="ko-KR" altLang="en-US" sz="1600" dirty="0"/>
              <a:t>을 사용하였으나 하지만 구현 중 </a:t>
            </a:r>
            <a:r>
              <a:rPr lang="en-US" altLang="ko-KR" sz="1600" dirty="0"/>
              <a:t>center loss</a:t>
            </a:r>
            <a:r>
              <a:rPr lang="ko-KR" altLang="en-US" sz="1600" dirty="0"/>
              <a:t>를 </a:t>
            </a:r>
            <a:r>
              <a:rPr lang="en-US" altLang="ko-KR" sz="1600" dirty="0"/>
              <a:t>similarity measure</a:t>
            </a:r>
            <a:r>
              <a:rPr lang="ko-KR" altLang="en-US" sz="1600" dirty="0"/>
              <a:t>로 사용하는 법을 </a:t>
            </a:r>
            <a:r>
              <a:rPr lang="ko-KR" altLang="en-US" sz="1600" dirty="0" err="1"/>
              <a:t>모르겠어서</a:t>
            </a:r>
            <a:r>
              <a:rPr lang="ko-KR" altLang="en-US" sz="1600" dirty="0"/>
              <a:t> </a:t>
            </a:r>
            <a:r>
              <a:rPr lang="en-US" altLang="ko-KR" sz="1600" dirty="0"/>
              <a:t>Testing phase</a:t>
            </a:r>
            <a:r>
              <a:rPr lang="ko-KR" altLang="en-US" sz="1600" dirty="0"/>
              <a:t>에서 </a:t>
            </a:r>
            <a:r>
              <a:rPr lang="en-US" altLang="ko-KR" sz="1600" dirty="0"/>
              <a:t>similarity measurement</a:t>
            </a:r>
            <a:r>
              <a:rPr lang="ko-KR" altLang="en-US" sz="1600" dirty="0"/>
              <a:t>는 </a:t>
            </a:r>
            <a:r>
              <a:rPr lang="en-US" altLang="ko-KR" sz="1600" dirty="0"/>
              <a:t>cosine </a:t>
            </a:r>
            <a:r>
              <a:rPr lang="ko-KR" altLang="en-US" sz="1600" dirty="0"/>
              <a:t>유사도만 사용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Center loss</a:t>
            </a:r>
            <a:r>
              <a:rPr lang="ko-KR" altLang="en-US" sz="1600" dirty="0"/>
              <a:t>는 </a:t>
            </a:r>
            <a:r>
              <a:rPr lang="en-US" altLang="ko-KR" sz="1600" dirty="0"/>
              <a:t>CNN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에 사용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E24B1-C675-3C43-1724-EC1B0FAA2CE6}"/>
              </a:ext>
            </a:extLst>
          </p:cNvPr>
          <p:cNvSpPr txBox="1"/>
          <p:nvPr/>
        </p:nvSpPr>
        <p:spPr>
          <a:xfrm>
            <a:off x="494361" y="3708846"/>
            <a:ext cx="65677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6</a:t>
            </a:r>
            <a:r>
              <a:rPr lang="ko-KR" altLang="en-US" sz="1600" dirty="0"/>
              <a:t>단계</a:t>
            </a:r>
            <a:r>
              <a:rPr lang="en-US" altLang="ko-KR" sz="1600" dirty="0"/>
              <a:t>: Training episode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minimize loss function via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 function: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softmax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+ lambda • Center loss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874813-834B-615F-CC96-89210E3D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1" y="4709904"/>
            <a:ext cx="3502545" cy="178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036CAC-A359-7017-852D-C8DD17CD6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404" y="860487"/>
            <a:ext cx="3271706" cy="35684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55BC9E-EB7A-CC6F-22B2-1FFC0D56C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355" y="4504102"/>
            <a:ext cx="3043640" cy="21096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492E03-DB2D-0915-EF95-120F9920F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173" y="4428947"/>
            <a:ext cx="2707539" cy="22571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3A5CB90-6B0D-FDA7-8F22-903B56DA5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5290" y="1276153"/>
            <a:ext cx="3566869" cy="7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5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sz="3600" dirty="0"/>
              <a:t>성능 개선 결과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Few-shot learning 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개선 성공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5FFDAF-8038-BF13-5403-771924793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828" y="1611408"/>
            <a:ext cx="4674764" cy="4001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C0F34F-16F7-A82F-EE6C-CF72C89F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78" y="2276009"/>
            <a:ext cx="5560837" cy="30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73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sz="3600" dirty="0"/>
              <a:t>성능 개선 결과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Few-shot learning 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개선 성공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5FFDAF-8038-BF13-5403-771924793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828" y="1611408"/>
            <a:ext cx="4674764" cy="4001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C0F34F-16F7-A82F-EE6C-CF72C89F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78" y="2276009"/>
            <a:ext cx="5560837" cy="30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F7393465-5E6F-FB9C-EF52-E1D15751D0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1562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F7393465-5E6F-FB9C-EF52-E1D15751D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7D909-8D13-5272-3E0D-80811F44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18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>
            <a:extLst>
              <a:ext uri="{FF2B5EF4-FFF2-40B4-BE49-F238E27FC236}">
                <a16:creationId xmlns:a16="http://schemas.microsoft.com/office/drawing/2014/main" id="{F30164D1-A757-980F-6697-FD6CF20DE8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88689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개체 4" hidden="1">
                        <a:extLst>
                          <a:ext uri="{FF2B5EF4-FFF2-40B4-BE49-F238E27FC236}">
                            <a16:creationId xmlns:a16="http://schemas.microsoft.com/office/drawing/2014/main" id="{F30164D1-A757-980F-6697-FD6CF20DE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7406FF-FA8A-5A12-8FBC-44CFB327A80B}"/>
              </a:ext>
            </a:extLst>
          </p:cNvPr>
          <p:cNvSpPr txBox="1"/>
          <p:nvPr/>
        </p:nvSpPr>
        <p:spPr>
          <a:xfrm>
            <a:off x="1588416" y="1938920"/>
            <a:ext cx="1051560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성능개선을 위한 본인의 아이디어 착안점 및 근거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(1~4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성능 개선 결과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3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2211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1-1.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소개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착안점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정의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개선 포인트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0786DF-5311-7B92-F5C9-4E43F7622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37" y="1974447"/>
            <a:ext cx="4453678" cy="19937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42C302-BC6D-3460-3884-BF907E08C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13" y="4025919"/>
            <a:ext cx="4451230" cy="20761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A47AC2-F368-5465-2661-E619CF17D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1397" y="1877244"/>
            <a:ext cx="4494831" cy="20230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4E28D3-F86F-B37C-074E-9B39C7CD3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683" y="3972889"/>
            <a:ext cx="4572925" cy="21821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D3B6D1-1959-03DD-F679-B83C216742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5306" y="1909634"/>
            <a:ext cx="2624379" cy="189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CB578E-6EA8-F280-EDCD-6ED3B5064B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862" y="1651665"/>
            <a:ext cx="2480530" cy="200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1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1-1.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소개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착안점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정의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개선 포인트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78503C-E1A6-611C-B52C-C8EDCD888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12" y="2079306"/>
            <a:ext cx="4391294" cy="3286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FD037C-0BE7-2744-88D3-91084E317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394" y="1503326"/>
            <a:ext cx="3237513" cy="1585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5E7E1E-4A36-0630-F3DB-F5BD8B4601E4}"/>
              </a:ext>
            </a:extLst>
          </p:cNvPr>
          <p:cNvSpPr txBox="1"/>
          <p:nvPr/>
        </p:nvSpPr>
        <p:spPr>
          <a:xfrm>
            <a:off x="5974394" y="3537728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Zero-One Loss: 0.2378903477643719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E14EEA-61AB-1D57-817A-74BD8C5BE4BB}"/>
              </a:ext>
            </a:extLst>
          </p:cNvPr>
          <p:cNvSpPr/>
          <p:nvPr/>
        </p:nvSpPr>
        <p:spPr>
          <a:xfrm>
            <a:off x="6554193" y="4366551"/>
            <a:ext cx="2100805" cy="4378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낮은 </a:t>
            </a:r>
            <a:r>
              <a:rPr lang="en-US" altLang="ko-KR" dirty="0"/>
              <a:t>r2l recall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5B0AB5-0540-D33A-5A09-D44735CA05D3}"/>
              </a:ext>
            </a:extLst>
          </p:cNvPr>
          <p:cNvSpPr/>
          <p:nvPr/>
        </p:nvSpPr>
        <p:spPr>
          <a:xfrm>
            <a:off x="6554193" y="4970748"/>
            <a:ext cx="2100805" cy="4378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낮은 </a:t>
            </a:r>
            <a:r>
              <a:rPr lang="en-US" altLang="ko-KR" dirty="0"/>
              <a:t>u2r recall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B3AF81-1027-7AC2-4A13-FC2C4D2FF31B}"/>
              </a:ext>
            </a:extLst>
          </p:cNvPr>
          <p:cNvSpPr/>
          <p:nvPr/>
        </p:nvSpPr>
        <p:spPr>
          <a:xfrm>
            <a:off x="7656394" y="2229134"/>
            <a:ext cx="359391" cy="282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DF4C0B-BD91-D790-0D18-16F44135186E}"/>
              </a:ext>
            </a:extLst>
          </p:cNvPr>
          <p:cNvSpPr/>
          <p:nvPr/>
        </p:nvSpPr>
        <p:spPr>
          <a:xfrm>
            <a:off x="8936966" y="4012966"/>
            <a:ext cx="2357887" cy="16004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문제</a:t>
            </a:r>
            <a:r>
              <a:rPr lang="en-US" altLang="ko-KR" dirty="0">
                <a:solidFill>
                  <a:sysClr val="windowText" lastClr="000000"/>
                </a:solidFill>
              </a:rPr>
              <a:t>: r2l, u2r</a:t>
            </a:r>
            <a:r>
              <a:rPr lang="ko-KR" altLang="en-US" dirty="0">
                <a:solidFill>
                  <a:sysClr val="windowText" lastClr="000000"/>
                </a:solidFill>
              </a:rPr>
              <a:t>의 </a:t>
            </a:r>
            <a:r>
              <a:rPr lang="en-US" altLang="ko-KR" dirty="0">
                <a:solidFill>
                  <a:sysClr val="windowText" lastClr="000000"/>
                </a:solidFill>
              </a:rPr>
              <a:t>class imbalance 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수가 너무 적음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2FD43B-97F2-9D63-8EE2-DCE2948495D8}"/>
              </a:ext>
            </a:extLst>
          </p:cNvPr>
          <p:cNvSpPr txBox="1"/>
          <p:nvPr/>
        </p:nvSpPr>
        <p:spPr>
          <a:xfrm>
            <a:off x="831947" y="5444202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문제</a:t>
            </a:r>
            <a:r>
              <a:rPr lang="en-US" altLang="ko-KR" sz="1400" dirty="0"/>
              <a:t>: benign</a:t>
            </a:r>
            <a:r>
              <a:rPr lang="ko-KR" altLang="en-US" sz="1400" dirty="0"/>
              <a:t>으로 착각하는 경우가 많음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/>
              <a:t>1. r2l</a:t>
            </a:r>
            <a:r>
              <a:rPr lang="ko-KR" altLang="en-US" sz="1400" dirty="0"/>
              <a:t>과 </a:t>
            </a:r>
            <a:r>
              <a:rPr lang="en-US" altLang="ko-KR" sz="1400" dirty="0"/>
              <a:t>benign</a:t>
            </a:r>
            <a:r>
              <a:rPr lang="ko-KR" altLang="en-US" sz="1400" dirty="0"/>
              <a:t>의 구분</a:t>
            </a:r>
          </a:p>
          <a:p>
            <a:r>
              <a:rPr lang="en-US" altLang="ko-KR" sz="1400" dirty="0"/>
              <a:t>2. dos</a:t>
            </a:r>
            <a:r>
              <a:rPr lang="ko-KR" altLang="en-US" sz="1400" dirty="0"/>
              <a:t>와 </a:t>
            </a:r>
            <a:r>
              <a:rPr lang="en-US" altLang="ko-KR" sz="1400" dirty="0"/>
              <a:t>benign</a:t>
            </a:r>
            <a:r>
              <a:rPr lang="ko-KR" altLang="en-US" sz="1400" dirty="0"/>
              <a:t>의 구분</a:t>
            </a:r>
            <a:endParaRPr lang="en-US" altLang="ko-KR" sz="1400" dirty="0"/>
          </a:p>
          <a:p>
            <a:r>
              <a:rPr lang="en-US" altLang="ko-KR" sz="1400" dirty="0"/>
              <a:t>3. probe</a:t>
            </a:r>
            <a:r>
              <a:rPr lang="ko-KR" altLang="en-US" sz="1400" dirty="0"/>
              <a:t>와 </a:t>
            </a:r>
            <a:r>
              <a:rPr lang="en-US" altLang="ko-KR" sz="1400" dirty="0"/>
              <a:t>benign</a:t>
            </a:r>
            <a:r>
              <a:rPr lang="ko-KR" altLang="en-US" sz="1400" dirty="0"/>
              <a:t>의 구분</a:t>
            </a:r>
          </a:p>
          <a:p>
            <a:r>
              <a:rPr lang="en-US" altLang="ko-KR" sz="1400" dirty="0"/>
              <a:t>4. u2r</a:t>
            </a:r>
            <a:r>
              <a:rPr lang="ko-KR" altLang="en-US" sz="1400" dirty="0"/>
              <a:t>과 </a:t>
            </a:r>
            <a:r>
              <a:rPr lang="en-US" altLang="ko-KR" sz="1400" dirty="0"/>
              <a:t>benign</a:t>
            </a:r>
            <a:r>
              <a:rPr lang="ko-KR" altLang="en-US" sz="1400" dirty="0"/>
              <a:t>의 구분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66B29D-4DF5-6CAE-101E-CD127F7B2683}"/>
              </a:ext>
            </a:extLst>
          </p:cNvPr>
          <p:cNvSpPr txBox="1"/>
          <p:nvPr/>
        </p:nvSpPr>
        <p:spPr>
          <a:xfrm>
            <a:off x="6243375" y="57702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평가 </a:t>
            </a:r>
            <a:r>
              <a:rPr lang="en-US" altLang="ko-KR" dirty="0"/>
              <a:t>Metric: confusion matrix </a:t>
            </a:r>
            <a:r>
              <a:rPr lang="ko-KR" altLang="en-US" dirty="0"/>
              <a:t>값과 </a:t>
            </a:r>
            <a:r>
              <a:rPr lang="en-US" altLang="ko-KR" dirty="0"/>
              <a:t>accuracy </a:t>
            </a:r>
            <a:r>
              <a:rPr lang="ko-KR" altLang="en-US" dirty="0"/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131665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1552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ML(random forest)- 2 layers train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(r2l, u2r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separate detection)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layer: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학습 데이터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layer: (r2l,u2r,benign)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구분을 따로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layer: combine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최종 예측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6910B6-B1C4-30B2-B6C1-86031F536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0"/>
          <a:stretch/>
        </p:blipFill>
        <p:spPr>
          <a:xfrm>
            <a:off x="6544573" y="1465159"/>
            <a:ext cx="4899804" cy="36374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EB86F4-CEFA-6B96-28DE-C119901AD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54" y="4189127"/>
            <a:ext cx="4010347" cy="19323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C7BB3E-8086-406C-3865-CF278CF59D2D}"/>
              </a:ext>
            </a:extLst>
          </p:cNvPr>
          <p:cNvSpPr txBox="1"/>
          <p:nvPr/>
        </p:nvSpPr>
        <p:spPr>
          <a:xfrm>
            <a:off x="327804" y="3616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Zero-One Loss: 0.25275017743080197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CCBE71-871E-74D7-6827-04E758804F1F}"/>
              </a:ext>
            </a:extLst>
          </p:cNvPr>
          <p:cNvSpPr txBox="1"/>
          <p:nvPr/>
        </p:nvSpPr>
        <p:spPr>
          <a:xfrm>
            <a:off x="327804" y="3068452"/>
            <a:ext cx="56186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이상덕</a:t>
            </a:r>
            <a:r>
              <a:rPr lang="ko-KR" altLang="en-US" sz="1100" dirty="0"/>
              <a:t>, 김대규, 김창수. (2023). SHAP 기반 NSL-KDD 네트워크 공격 분류의 주요 변수 분석. </a:t>
            </a:r>
            <a:r>
              <a:rPr lang="ko-KR" altLang="en-US" sz="1100" dirty="0" err="1"/>
              <a:t>한국재난정보학회논문집</a:t>
            </a:r>
            <a:r>
              <a:rPr lang="ko-KR" altLang="en-US" sz="1100" dirty="0"/>
              <a:t>, 19(4), 924-935.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C1193A-C956-14AD-B10C-88C907DE7A32}"/>
              </a:ext>
            </a:extLst>
          </p:cNvPr>
          <p:cNvSpPr/>
          <p:nvPr/>
        </p:nvSpPr>
        <p:spPr>
          <a:xfrm>
            <a:off x="6675998" y="5338002"/>
            <a:ext cx="4394569" cy="10931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실패</a:t>
            </a:r>
            <a:r>
              <a:rPr lang="en-US" altLang="ko-KR" dirty="0">
                <a:solidFill>
                  <a:sysClr val="windowText" lastClr="000000"/>
                </a:solidFill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</a:rPr>
              <a:t>성능 개선 </a:t>
            </a:r>
            <a:r>
              <a:rPr lang="en-US" altLang="ko-KR" dirty="0">
                <a:solidFill>
                  <a:sysClr val="windowText" lastClr="000000"/>
                </a:solidFill>
              </a:rPr>
              <a:t>X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Zero-One Loss</a:t>
            </a:r>
            <a:r>
              <a:rPr lang="ko-KR" altLang="en-US" dirty="0">
                <a:solidFill>
                  <a:sysClr val="windowText" lastClr="000000"/>
                </a:solidFill>
              </a:rPr>
              <a:t>의 증가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r2l, u2r recall</a:t>
            </a:r>
            <a:r>
              <a:rPr lang="ko-KR" altLang="en-US" dirty="0">
                <a:solidFill>
                  <a:sysClr val="windowText" lastClr="000000"/>
                </a:solidFill>
              </a:rPr>
              <a:t>의 감소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309846" cy="1552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MLP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2-0. Grid Search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MLP classifier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최적의 파라미터 찾기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2-1. RUS (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undersampling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2-2. SMOTE (oversampling)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2-3. No 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7A6DA-9859-CAD5-D885-6C0C92E64F4B}"/>
              </a:ext>
            </a:extLst>
          </p:cNvPr>
          <p:cNvSpPr txBox="1"/>
          <p:nvPr/>
        </p:nvSpPr>
        <p:spPr>
          <a:xfrm>
            <a:off x="320037" y="3129951"/>
            <a:ext cx="45504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{'activation': '</a:t>
            </a:r>
            <a:r>
              <a:rPr lang="en-US" altLang="ko-KR" dirty="0" err="1"/>
              <a:t>relu</a:t>
            </a:r>
            <a:r>
              <a:rPr lang="en-US" altLang="ko-KR" dirty="0"/>
              <a:t>', 'alpha': 0.0001, '</a:t>
            </a:r>
            <a:r>
              <a:rPr lang="en-US" altLang="ko-KR" dirty="0" err="1"/>
              <a:t>hidden_layer_sizes</a:t>
            </a:r>
            <a:r>
              <a:rPr lang="en-US" altLang="ko-KR" dirty="0"/>
              <a:t>': (100, 50), '</a:t>
            </a:r>
            <a:r>
              <a:rPr lang="en-US" altLang="ko-KR" dirty="0" err="1"/>
              <a:t>learning_rate</a:t>
            </a:r>
            <a:r>
              <a:rPr lang="en-US" altLang="ko-KR" dirty="0"/>
              <a:t>': 'constant', 'solver': '</a:t>
            </a:r>
            <a:r>
              <a:rPr lang="en-US" altLang="ko-KR" dirty="0" err="1"/>
              <a:t>adam</a:t>
            </a:r>
            <a:r>
              <a:rPr lang="en-US" altLang="ko-KR" dirty="0"/>
              <a:t>'}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435130-F813-5304-8B15-ED73558D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71" y="4951183"/>
            <a:ext cx="3122434" cy="14272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08B51D-7E3C-F097-D377-DC3314690589}"/>
              </a:ext>
            </a:extLst>
          </p:cNvPr>
          <p:cNvSpPr txBox="1"/>
          <p:nvPr/>
        </p:nvSpPr>
        <p:spPr>
          <a:xfrm>
            <a:off x="699743" y="4479911"/>
            <a:ext cx="4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2-1. RUS (</a:t>
            </a:r>
            <a:r>
              <a:rPr lang="en-US" altLang="ko-KR" sz="1400" dirty="0" err="1"/>
              <a:t>undersampling</a:t>
            </a:r>
            <a:r>
              <a:rPr lang="en-US" altLang="ko-KR" sz="14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E82E7-F15A-896F-7884-ED04614CB676}"/>
              </a:ext>
            </a:extLst>
          </p:cNvPr>
          <p:cNvSpPr txBox="1"/>
          <p:nvPr/>
        </p:nvSpPr>
        <p:spPr>
          <a:xfrm>
            <a:off x="4404865" y="4479911"/>
            <a:ext cx="4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2-2. SMOTE (oversampling)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33068-62A5-435F-0C2C-A5C1CD7028DE}"/>
              </a:ext>
            </a:extLst>
          </p:cNvPr>
          <p:cNvSpPr txBox="1"/>
          <p:nvPr/>
        </p:nvSpPr>
        <p:spPr>
          <a:xfrm>
            <a:off x="8109987" y="4479911"/>
            <a:ext cx="4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2-3. No Sampling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9959475-2B22-2982-AE88-A82D2B686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926" y="4836046"/>
            <a:ext cx="3311011" cy="16575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AF5ABE-21D3-D3A9-3752-290803A3F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557" y="4846584"/>
            <a:ext cx="3311012" cy="155597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177356-EAD8-EE49-4F3C-79ECE7860103}"/>
              </a:ext>
            </a:extLst>
          </p:cNvPr>
          <p:cNvSpPr/>
          <p:nvPr/>
        </p:nvSpPr>
        <p:spPr>
          <a:xfrm>
            <a:off x="8675198" y="1083526"/>
            <a:ext cx="3165467" cy="16281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Macro precision, Weighted average (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전반적인 모델 성능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): RUS&lt;SMOTE&lt;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 Sampling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순으로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성능이 좋음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*Macro average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는 각 클래스의 성능을 동일한 비중으로 평가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*Weighted average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는 각 클래스의 성능을 그 클래스의 데이터 비율에 따라 가중 평균→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클래스 불균형을 반영하여 주요 클래스에 더 큰 비중</a:t>
            </a:r>
            <a:endParaRPr lang="en-US" altLang="ko-KR" sz="1100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86015A-18E8-86D7-BEFD-5B711ED674AB}"/>
              </a:ext>
            </a:extLst>
          </p:cNvPr>
          <p:cNvSpPr/>
          <p:nvPr/>
        </p:nvSpPr>
        <p:spPr>
          <a:xfrm>
            <a:off x="8675198" y="2816798"/>
            <a:ext cx="3165467" cy="9040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RUS: </a:t>
            </a:r>
            <a:r>
              <a:rPr lang="en-US" altLang="ko-KR" sz="1200" dirty="0" err="1">
                <a:solidFill>
                  <a:sysClr val="windowText" lastClr="000000"/>
                </a:solidFill>
              </a:rPr>
              <a:t>undersampling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하는 것이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r2l, u2r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의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recall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값을 상승시키나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recall 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상승 폭보다 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precision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감소폭이 더 크다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97CE6A-32DF-F98E-8F86-42FB12AE3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126" y="923900"/>
            <a:ext cx="2238520" cy="17663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DB0D6DA-A045-2F77-F229-F795CD995A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484" y="2690276"/>
            <a:ext cx="2298506" cy="17663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CD5376-564F-2F8D-4CD9-B8154675721B}"/>
              </a:ext>
            </a:extLst>
          </p:cNvPr>
          <p:cNvSpPr txBox="1"/>
          <p:nvPr/>
        </p:nvSpPr>
        <p:spPr>
          <a:xfrm>
            <a:off x="6427116" y="969380"/>
            <a:ext cx="4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RUS (</a:t>
            </a:r>
            <a:r>
              <a:rPr lang="en-US" altLang="ko-KR" sz="1400" dirty="0" err="1">
                <a:solidFill>
                  <a:srgbClr val="FF0000"/>
                </a:solidFill>
              </a:rPr>
              <a:t>undersampling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6F05C-458C-E8DE-A8BA-F0507A6D957A}"/>
              </a:ext>
            </a:extLst>
          </p:cNvPr>
          <p:cNvSpPr txBox="1"/>
          <p:nvPr/>
        </p:nvSpPr>
        <p:spPr>
          <a:xfrm>
            <a:off x="6829683" y="2778273"/>
            <a:ext cx="4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No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Sampling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E1774D-2141-C127-E34E-B56BFE2706AE}"/>
              </a:ext>
            </a:extLst>
          </p:cNvPr>
          <p:cNvSpPr/>
          <p:nvPr/>
        </p:nvSpPr>
        <p:spPr>
          <a:xfrm>
            <a:off x="1552755" y="5548321"/>
            <a:ext cx="413287" cy="3205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1EE430-014F-8E05-F075-3EFBA9C3A752}"/>
              </a:ext>
            </a:extLst>
          </p:cNvPr>
          <p:cNvSpPr/>
          <p:nvPr/>
        </p:nvSpPr>
        <p:spPr>
          <a:xfrm>
            <a:off x="8966281" y="5548321"/>
            <a:ext cx="413287" cy="3205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AB60E3-D120-016F-140E-A92707B19D86}"/>
              </a:ext>
            </a:extLst>
          </p:cNvPr>
          <p:cNvSpPr/>
          <p:nvPr/>
        </p:nvSpPr>
        <p:spPr>
          <a:xfrm>
            <a:off x="9541375" y="5548321"/>
            <a:ext cx="413287" cy="3205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F4F3CB-CC30-AE92-BB77-6E8FAAC970B3}"/>
              </a:ext>
            </a:extLst>
          </p:cNvPr>
          <p:cNvSpPr/>
          <p:nvPr/>
        </p:nvSpPr>
        <p:spPr>
          <a:xfrm>
            <a:off x="2098704" y="5548321"/>
            <a:ext cx="413287" cy="3205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CC6A9B-E6B9-7B9C-67B0-968E384090B6}"/>
              </a:ext>
            </a:extLst>
          </p:cNvPr>
          <p:cNvSpPr/>
          <p:nvPr/>
        </p:nvSpPr>
        <p:spPr>
          <a:xfrm>
            <a:off x="8675198" y="3787788"/>
            <a:ext cx="3165467" cy="5674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결론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No Sampling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기준으로</a:t>
            </a:r>
            <a:endParaRPr lang="en-US" altLang="ko-KR" sz="1200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분류기를 바꾸는 방향으로 진행</a:t>
            </a:r>
            <a:endParaRPr lang="en-US" altLang="ko-KR" sz="1200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58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DNN (</a:t>
            </a:r>
            <a:r>
              <a:rPr lang="en-US" altLang="ko-KR" sz="1600" dirty="0"/>
              <a:t>Deep Neural Network)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B60A9-7F2C-4283-7B40-2C9BDFDC3E53}"/>
              </a:ext>
            </a:extLst>
          </p:cNvPr>
          <p:cNvSpPr txBox="1"/>
          <p:nvPr/>
        </p:nvSpPr>
        <p:spPr>
          <a:xfrm>
            <a:off x="6096000" y="5315130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참고 문헌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Azzaoui</a:t>
            </a:r>
            <a:r>
              <a:rPr lang="en-US" altLang="ko-KR" sz="1100" dirty="0"/>
              <a:t>, H., </a:t>
            </a:r>
            <a:r>
              <a:rPr lang="en-US" altLang="ko-KR" sz="1100" dirty="0" err="1"/>
              <a:t>Boukhamla</a:t>
            </a:r>
            <a:r>
              <a:rPr lang="en-US" altLang="ko-KR" sz="1100" dirty="0"/>
              <a:t>, A.Z.E., Arroyo, D. et al. Developing new deep-learning model to enhance network intrusion classification. Evolving Systems 13, 17–25 (2022). https://doi.org/10.1007/s12530-020-09364-z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BBE6E0-0364-A8F6-6ADC-DC5CA813D169}"/>
              </a:ext>
            </a:extLst>
          </p:cNvPr>
          <p:cNvSpPr txBox="1"/>
          <p:nvPr/>
        </p:nvSpPr>
        <p:spPr>
          <a:xfrm>
            <a:off x="390793" y="1800477"/>
            <a:ext cx="617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Data </a:t>
            </a:r>
            <a:r>
              <a:rPr lang="en-US" altLang="ko-KR" dirty="0" err="1"/>
              <a:t>Nomalization</a:t>
            </a:r>
            <a:r>
              <a:rPr lang="en-US" altLang="ko-KR" dirty="0"/>
              <a:t>: Min–Max Scaler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DNN Model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28E5200-4090-64F4-BA55-9D36E5735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84653"/>
              </p:ext>
            </p:extLst>
          </p:nvPr>
        </p:nvGraphicFramePr>
        <p:xfrm>
          <a:off x="479517" y="2449727"/>
          <a:ext cx="683595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607">
                  <a:extLst>
                    <a:ext uri="{9D8B030D-6E8A-4147-A177-3AD203B41FA5}">
                      <a16:colId xmlns:a16="http://schemas.microsoft.com/office/drawing/2014/main" val="3361475070"/>
                    </a:ext>
                  </a:extLst>
                </a:gridCol>
                <a:gridCol w="5164347">
                  <a:extLst>
                    <a:ext uri="{9D8B030D-6E8A-4147-A177-3AD203B41FA5}">
                      <a16:colId xmlns:a16="http://schemas.microsoft.com/office/drawing/2014/main" val="479109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Input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Neurons number(118), Activation function (None)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5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Hidden layer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Neurons number(Input * 2=236), Activation function (</a:t>
                      </a:r>
                      <a:r>
                        <a:rPr lang="en-US" altLang="ko-KR" sz="1400" dirty="0" err="1"/>
                        <a:t>ReLu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68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Hidden layer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Neurons number(Input * 2=236), Activation function (</a:t>
                      </a:r>
                      <a:r>
                        <a:rPr lang="en-US" altLang="ko-KR" sz="1400" dirty="0" err="1"/>
                        <a:t>ReLu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03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Output layer: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Neurons number(5), Activation function (</a:t>
                      </a:r>
                      <a:r>
                        <a:rPr lang="en-US" altLang="ko-KR" sz="1400" dirty="0" err="1"/>
                        <a:t>Softmax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93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348B687-B601-33D6-F37C-BA54693EB236}"/>
              </a:ext>
            </a:extLst>
          </p:cNvPr>
          <p:cNvSpPr txBox="1"/>
          <p:nvPr/>
        </p:nvSpPr>
        <p:spPr>
          <a:xfrm>
            <a:off x="419548" y="3972408"/>
            <a:ext cx="617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Optimization algorithm: ADAM</a:t>
            </a:r>
          </a:p>
          <a:p>
            <a:r>
              <a:rPr lang="en-US" altLang="ko-KR" sz="1400" dirty="0"/>
              <a:t>Loss function: Categorical cross-entropy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AEA606B-128C-4A32-C586-96577FCA5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17" y="4927412"/>
            <a:ext cx="5364311" cy="13093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4F2F23-3220-A8D9-A66D-A1C05F1D17C3}"/>
              </a:ext>
            </a:extLst>
          </p:cNvPr>
          <p:cNvSpPr txBox="1"/>
          <p:nvPr/>
        </p:nvSpPr>
        <p:spPr>
          <a:xfrm>
            <a:off x="439676" y="442154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*Categorical Cross-Entropy </a:t>
            </a:r>
            <a:r>
              <a:rPr lang="ko-KR" altLang="en-US" sz="1200" dirty="0"/>
              <a:t>손실을 계산할 때 모델의 출력이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확률로 변환</a:t>
            </a:r>
          </a:p>
        </p:txBody>
      </p:sp>
    </p:spTree>
    <p:extLst>
      <p:ext uri="{BB962C8B-B14F-4D97-AF65-F5344CB8AC3E}">
        <p14:creationId xmlns:p14="http://schemas.microsoft.com/office/powerpoint/2010/main" val="555270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DNN (</a:t>
            </a:r>
            <a:r>
              <a:rPr lang="en-US" altLang="ko-KR" sz="1600" dirty="0"/>
              <a:t>Deep Neural Network)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CD8FD02-E19D-0779-2231-0B4609F80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205064"/>
              </p:ext>
            </p:extLst>
          </p:nvPr>
        </p:nvGraphicFramePr>
        <p:xfrm>
          <a:off x="438989" y="1883716"/>
          <a:ext cx="10390036" cy="30665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20558">
                  <a:extLst>
                    <a:ext uri="{9D8B030D-6E8A-4147-A177-3AD203B41FA5}">
                      <a16:colId xmlns:a16="http://schemas.microsoft.com/office/drawing/2014/main" val="3465173367"/>
                    </a:ext>
                  </a:extLst>
                </a:gridCol>
                <a:gridCol w="2230069">
                  <a:extLst>
                    <a:ext uri="{9D8B030D-6E8A-4147-A177-3AD203B41FA5}">
                      <a16:colId xmlns:a16="http://schemas.microsoft.com/office/drawing/2014/main" val="3575017253"/>
                    </a:ext>
                  </a:extLst>
                </a:gridCol>
                <a:gridCol w="3739409">
                  <a:extLst>
                    <a:ext uri="{9D8B030D-6E8A-4147-A177-3AD203B41FA5}">
                      <a16:colId xmlns:a16="http://schemas.microsoft.com/office/drawing/2014/main" val="1454884988"/>
                    </a:ext>
                  </a:extLst>
                </a:gridCol>
              </a:tblGrid>
              <a:tr h="2331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Model Parameter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Zero-One Loss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Accuracy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8134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batch size: 16, epoch = 50, early stopping patience: 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0.2467175301632364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0.75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15743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batch size : 11, epoch =30, </a:t>
                      </a:r>
                      <a:r>
                        <a:rPr lang="en-US" altLang="ko-KR" sz="1400" dirty="0" err="1"/>
                        <a:t>early_stopping</a:t>
                      </a:r>
                      <a:r>
                        <a:rPr lang="en-US" altLang="ko-KR" sz="1400" dirty="0"/>
                        <a:t> patience: 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0.24472143364088006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0.76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611668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batch size : 64, epoch =50, </a:t>
                      </a:r>
                      <a:r>
                        <a:rPr lang="en-US" altLang="ko-KR" sz="1400" dirty="0" err="1"/>
                        <a:t>early_stopping</a:t>
                      </a:r>
                      <a:r>
                        <a:rPr lang="en-US" altLang="ko-KR" sz="1400" dirty="0"/>
                        <a:t> patience:8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0.23669268985095815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0.76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21662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batch size : 32, epoch =30, No early stopping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0.22893009226401706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0.77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998888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batch size : 32, epoch =16, No early stopping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0.2301277501774308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0.77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137320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batch size : 32, epoch =12, No early stopping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0.24010823278921223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0.76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13611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426D1E-CF3C-D27A-5B3E-FB4D1F27CCED}"/>
              </a:ext>
            </a:extLst>
          </p:cNvPr>
          <p:cNvSpPr/>
          <p:nvPr/>
        </p:nvSpPr>
        <p:spPr>
          <a:xfrm>
            <a:off x="390793" y="5863755"/>
            <a:ext cx="8275879" cy="5674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성능이 좋았던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 size 30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경우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early stopping patience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정하지 않고</a:t>
            </a:r>
            <a:endParaRPr lang="en-US" altLang="ko-KR" sz="1200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많은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돌리고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중에서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급격히 꺾이지 않는 특정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수를 정하는 방식으로 모델 파라미터를 수정하였다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796DD2-B267-E796-4112-E894EA3032C3}"/>
              </a:ext>
            </a:extLst>
          </p:cNvPr>
          <p:cNvSpPr/>
          <p:nvPr/>
        </p:nvSpPr>
        <p:spPr>
          <a:xfrm>
            <a:off x="390793" y="5091595"/>
            <a:ext cx="5239090" cy="5674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 size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큰 경우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일반화 성능이 좋을 것을 기대</a:t>
            </a:r>
            <a:endParaRPr lang="en-US" altLang="ko-KR" sz="1200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 size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작은 경우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u2r, r2l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precision/recall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올려줄 것을 기대 </a:t>
            </a:r>
            <a:endParaRPr lang="en-US" altLang="ko-KR" sz="1200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647F29-ACB6-3125-FEF9-254859609147}"/>
              </a:ext>
            </a:extLst>
          </p:cNvPr>
          <p:cNvSpPr/>
          <p:nvPr/>
        </p:nvSpPr>
        <p:spPr>
          <a:xfrm>
            <a:off x="5687411" y="5091595"/>
            <a:ext cx="6021509" cy="5674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값의 경우</a:t>
            </a:r>
            <a:endParaRPr lang="en-US" altLang="ko-KR" sz="1200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 논문에서는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설정하였고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실제로 모델을 돌려본 결과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성능에 크게 관련이 없었으며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early </a:t>
            </a:r>
            <a:r>
              <a:rPr lang="en-US" altLang="ko-KR" sz="1200" dirty="0" err="1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stoppin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사용하여 </a:t>
            </a:r>
            <a:r>
              <a:rPr lang="en-US" altLang="ko-KR" sz="1200" dirty="0" err="1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val_loss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개선되지 않으면 일찍 중단하였다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818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sz="3600" dirty="0"/>
              <a:t>NSL-KDD multi-class classification </a:t>
            </a:r>
            <a:r>
              <a:rPr lang="ko-KR" altLang="en-US" dirty="0"/>
              <a:t>아이디어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성능개선 결과</a:t>
            </a:r>
            <a:endParaRPr lang="ko-KR" altLang="en-US" sz="17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90AC277-E51B-3FA3-63AB-7DA22CCF4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496" y="2001824"/>
            <a:ext cx="2680237" cy="13164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FCF78F-D936-553A-DCA6-686D683D2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46" y="1649745"/>
            <a:ext cx="3111155" cy="23636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365081-ED96-9335-CFD6-354310D8185D}"/>
              </a:ext>
            </a:extLst>
          </p:cNvPr>
          <p:cNvSpPr txBox="1"/>
          <p:nvPr/>
        </p:nvSpPr>
        <p:spPr>
          <a:xfrm>
            <a:off x="645275" y="4316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Zero-One Loss: 0.22893009226401706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82707-E646-985A-9CD9-23EB7FFD2FCF}"/>
              </a:ext>
            </a:extLst>
          </p:cNvPr>
          <p:cNvSpPr txBox="1"/>
          <p:nvPr/>
        </p:nvSpPr>
        <p:spPr>
          <a:xfrm>
            <a:off x="466117" y="12804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batch size : 32 epoch =30, No early stopping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AB1076-EF14-3258-270F-F6CEE5201F7E}"/>
              </a:ext>
            </a:extLst>
          </p:cNvPr>
          <p:cNvSpPr/>
          <p:nvPr/>
        </p:nvSpPr>
        <p:spPr>
          <a:xfrm>
            <a:off x="4670614" y="5627801"/>
            <a:ext cx="5912241" cy="5674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15~20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사이에 급격한 </a:t>
            </a:r>
            <a:r>
              <a:rPr lang="en-US" altLang="ko-KR" sz="1200" dirty="0" err="1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val_loss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1200" dirty="0" err="1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val_accuracy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나빠지는 모습을 보인다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전에 모델을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종료시켜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보자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70F0F2A-38A2-1C5C-9F66-1B0F884D5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32" y="1224025"/>
            <a:ext cx="2689087" cy="39480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66C6A1-5BD8-215A-853B-8DD33C585CF5}"/>
              </a:ext>
            </a:extLst>
          </p:cNvPr>
          <p:cNvSpPr txBox="1"/>
          <p:nvPr/>
        </p:nvSpPr>
        <p:spPr>
          <a:xfrm>
            <a:off x="645275" y="46887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Test loss: 9.126401901245117 </a:t>
            </a:r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Test accuracy: 0.7710698843002319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2109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_ac">
      <a:majorFont>
        <a:latin typeface="나눔스퀘어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1730</Words>
  <Application>Microsoft Office PowerPoint</Application>
  <PresentationFormat>와이드스크린</PresentationFormat>
  <Paragraphs>229</Paragraphs>
  <Slides>19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나눔스퀘어_ac Bold</vt:lpstr>
      <vt:lpstr>Courier New</vt:lpstr>
      <vt:lpstr>나눔스퀘어_ac</vt:lpstr>
      <vt:lpstr>나눔스퀘어_ac ExtraBold</vt:lpstr>
      <vt:lpstr>Arial</vt:lpstr>
      <vt:lpstr>ui-sans-serif</vt:lpstr>
      <vt:lpstr>Office 테마</vt:lpstr>
      <vt:lpstr>think-cell Slide</vt:lpstr>
      <vt:lpstr>NSL-KDD multi-class classification</vt:lpstr>
      <vt:lpstr>PowerPoint 프레젠테이션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아이디어</vt:lpstr>
      <vt:lpstr>NSL-KDD multi-class classification 성능 개선 결과</vt:lpstr>
      <vt:lpstr>NSL-KDD multi-class classification 성능 개선 결과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강지윤[ 학부휴학 / 경영학과 ]</dc:creator>
  <cp:lastModifiedBy>강지윤[ 학부재학 / 경영학과 ]</cp:lastModifiedBy>
  <cp:revision>304</cp:revision>
  <dcterms:created xsi:type="dcterms:W3CDTF">2023-05-07T14:40:56Z</dcterms:created>
  <dcterms:modified xsi:type="dcterms:W3CDTF">2024-05-27T13:28:32Z</dcterms:modified>
</cp:coreProperties>
</file>